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6" r:id="rId2"/>
    <p:sldId id="298" r:id="rId3"/>
    <p:sldId id="297" r:id="rId4"/>
    <p:sldId id="300" r:id="rId5"/>
    <p:sldId id="299" r:id="rId6"/>
    <p:sldId id="295" r:id="rId7"/>
    <p:sldId id="301" r:id="rId8"/>
    <p:sldId id="30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48849-8EF0-4341-B2A9-33D1B40BCB78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177D3-F72E-4AB6-AE19-B57137B87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725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C12BD-CFE2-4138-AA1F-718E6214A66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5CAF95-4BB1-CE45-B50B-6BEDC69FE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CBA3BF5-9C26-2E48-9985-C938B6F6EE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347463-CEA2-023B-CF43-B576D6841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43CBBE-43D7-10CB-56DF-51EF062F6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85B048-660C-6065-E6FC-02434585E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2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61C4EE-ECBC-F520-B396-4904B6B7B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4C4B06E-C15D-8536-28EF-71C9DDA5B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A5ADB7-C4B6-7760-F8EF-FD9BFC619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E21CB7-4A96-1287-0FB3-08A5CBA07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5437C8-2B20-EAEC-91CF-E15E7B5A0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485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1145384-56CC-85BB-B439-3EE725822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9151C40-3C4D-09C1-2B03-F5EDFE8E4E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ACBE51-B567-FD89-3020-2B6BAD922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1400A4-76F3-DDBD-44D0-24BB67963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A9B235-7FCB-987B-C746-1CDCA307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516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E975AFF5-A1F9-429B-084A-083776D1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EA382-26E9-4C18-B7B7-397CB82A5B14}" type="datetime1">
              <a:rPr lang="it-IT"/>
              <a:pPr>
                <a:defRPr/>
              </a:pPr>
              <a:t>23/04/2023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E7239238-D777-1B35-CE51-73821FFA8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E4F1563B-8CC4-5AD7-CC34-03F8BE59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727F1-980C-46A6-BBA1-7CA2052668D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3847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750AFC-9106-440D-06AC-B66383E15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BF615C-5C28-1F6F-1867-D0E1F2C22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658F1F-AB91-E75A-862C-E0624059F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232D67-6472-0E78-3CDF-7B7183D4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92052-89FD-04C2-100E-FC356C4B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448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04C84EE-210A-F651-FD57-9B4406DA5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DCCE0C-13D8-8ABD-C70F-4FDB46ABEA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C602D7-E31D-E113-68C5-8A53A63D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C64D08-2CEA-6A91-FBB2-FC7D79AE7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B86E98F-9365-8185-3AED-9191636C4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580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F865B1-C2B5-065F-A022-5C559629D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D755A78-EF5A-D2F2-8EF5-0783898F41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B78E30D-8E94-B8C0-702F-5D5D63206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396C3C-9728-0943-C0F3-7A69A8F58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E6912F-DBF8-E58F-9581-E68702C57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483AFCD-A22E-CE22-0C7F-B9D706DE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98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27611C-F81A-DE4B-A49C-3CBB6D162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DF1D3A-A033-2B82-4128-16FFBA08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7F2791B-C922-BEEC-51E5-CD5C56033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DD85F49-D339-8FF0-5E00-B071ED9B4A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27EC459-4FC1-A02C-8BF8-AE4D1319C5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DA7DC76-40F3-1727-C715-A3F16A601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7944D35-67CC-E060-7A1C-8B1BC66A0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234BCA9-0130-418D-CBED-3B7C5423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84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E0E5E2-8699-C058-21AA-6B04AFD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804915A-1319-0DD3-5EDF-4DA4C2416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181BD-0FB6-D14E-A43C-23181050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286EED-8723-4C8A-4711-F0F27A5DF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20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E6B00EC-8994-9A93-2492-B3D9A2EEF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B6D494F-A428-0989-6641-D84ED5AF1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6D7848-BB76-DA1A-1D41-F2B924A9E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994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32DEC8-9B56-2BD4-E1F2-57E6351F6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A8666C-015A-7562-6D7E-2616365EB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ABEA266-9E2C-EFA4-9CD8-7B61AEBBC0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F932CB-A865-E089-2161-C7B9A5BF9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31266E8-8DCE-5D42-03DF-E6D4E005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AACF1DC-D280-A957-A54D-6ECD94FC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74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659DCC-F6A5-A594-C32B-0B039C0BF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A2CB753-D617-883C-55A4-58066E6D06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041A9A8-CEFB-20E7-89C9-AB25A4254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8868560-0229-60FD-9B24-7A04A7952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85D8B7-70AE-2D65-1182-AB76749C8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0C523A-B887-E5D6-7B0B-66FA3054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107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43C983A-ACCE-E847-1C12-58044B208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8C4381-A97E-9460-9351-B374C54C4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7390C0-6B40-392E-30C6-6216E0E757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75F38-C444-4CD6-BE24-7DEADD618370}" type="datetimeFigureOut">
              <a:rPr lang="it-IT" smtClean="0"/>
              <a:t>23/04/2023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33F557-406E-C4A4-3A62-72AD7F3608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B0EFDC-A8EB-E5A2-8F1A-55E1E9F0D4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955FD-7DD6-41E9-AE81-5A0F40DC56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31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it-IT" dirty="0"/>
              <a:t>La funzione del HR in azienda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it-IT"/>
              <a:t>PARTE II – selezione e tipologie contrattuali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Immagine 3" descr="Immagine che contiene clipart&#10;&#10;Descrizione generata automaticamente">
            <a:extLst>
              <a:ext uri="{FF2B5EF4-FFF2-40B4-BE49-F238E27FC236}">
                <a16:creationId xmlns:a16="http://schemas.microsoft.com/office/drawing/2014/main" id="{ADAA80C9-6CCB-A701-B243-9FB58EC9890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8" r="3" b="3254"/>
          <a:stretch/>
        </p:blipFill>
        <p:spPr bwMode="auto">
          <a:xfrm>
            <a:off x="1224246" y="1191126"/>
            <a:ext cx="2746175" cy="2746175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  <a:noFill/>
        </p:spPr>
      </p:pic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CFF4481-B9C2-1D27-E18C-977BC77AB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Selezione del personale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9AF4D5-1D32-7CB4-8590-72817ED777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7272" y="591344"/>
            <a:ext cx="8021680" cy="5585619"/>
          </a:xfrm>
        </p:spPr>
        <p:txBody>
          <a:bodyPr anchor="ctr">
            <a:normAutofit/>
          </a:bodyPr>
          <a:lstStyle/>
          <a:p>
            <a:r>
              <a:rPr lang="it-IT" sz="2200" dirty="0"/>
              <a:t>Definire il numero di lavoratori necessari per ogni reparto:</a:t>
            </a:r>
          </a:p>
          <a:p>
            <a:r>
              <a:rPr lang="it-IT" sz="2200" dirty="0"/>
              <a:t>Definire le ore di servizio/copertura previste per ogni reparto</a:t>
            </a:r>
          </a:p>
          <a:p>
            <a:r>
              <a:rPr lang="it-IT" sz="2200" dirty="0"/>
              <a:t>Definire turnazione:</a:t>
            </a:r>
          </a:p>
          <a:p>
            <a:pPr marL="0" indent="0">
              <a:buNone/>
            </a:pPr>
            <a:r>
              <a:rPr lang="it-IT" sz="2200" dirty="0"/>
              <a:t>   Full time - F/T 8h x 5 gg o 7h,10min x 6 gg</a:t>
            </a:r>
          </a:p>
          <a:p>
            <a:pPr marL="0" indent="0">
              <a:buNone/>
            </a:pPr>
            <a:r>
              <a:rPr lang="it-IT" sz="2200" dirty="0"/>
              <a:t>   Part time P/T da 4, 5 6h secondo la necessità del servizio</a:t>
            </a:r>
          </a:p>
          <a:p>
            <a:r>
              <a:rPr lang="it-IT" sz="2200" dirty="0"/>
              <a:t>I reparti principali operativi presenti nelle strutture sono:</a:t>
            </a:r>
          </a:p>
          <a:p>
            <a:pPr marL="0" indent="0">
              <a:buNone/>
            </a:pPr>
            <a:r>
              <a:rPr lang="it-IT" sz="2200" dirty="0"/>
              <a:t>   ROOM=PIANI : cameriere ai piani e facchini, ricevimento,  </a:t>
            </a:r>
          </a:p>
          <a:p>
            <a:pPr marL="0" indent="0">
              <a:buNone/>
            </a:pPr>
            <a:r>
              <a:rPr lang="it-IT" sz="2200" dirty="0"/>
              <a:t>                              manutenzione</a:t>
            </a:r>
          </a:p>
          <a:p>
            <a:pPr marL="0" indent="0">
              <a:buNone/>
            </a:pPr>
            <a:r>
              <a:rPr lang="it-IT" sz="2200" dirty="0"/>
              <a:t>   FOOD= Sala e Cucina</a:t>
            </a:r>
          </a:p>
          <a:p>
            <a:r>
              <a:rPr lang="it-IT" sz="2200" dirty="0"/>
              <a:t>Utilizzo del personale annuale o stagionale? </a:t>
            </a:r>
          </a:p>
        </p:txBody>
      </p:sp>
    </p:spTree>
    <p:extLst>
      <p:ext uri="{BB962C8B-B14F-4D97-AF65-F5344CB8AC3E}">
        <p14:creationId xmlns:p14="http://schemas.microsoft.com/office/powerpoint/2010/main" val="1935942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28BCB-1286-06BC-191F-83435CC6C491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Costruzione del profilo in ricerca x la selezione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638B1AD-3EB6-1734-E33D-CB9D529375DE}"/>
              </a:ext>
            </a:extLst>
          </p:cNvPr>
          <p:cNvSpPr>
            <a:spLocks noGrp="1"/>
          </p:cNvSpPr>
          <p:nvPr>
            <p:ph sz="quarter" idx="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Se non abbiamo un mansionario verificare se la declaratoria delle mansioni e livelli è sufficiente, altrimenti la integriamo con le richieste specifiche della struttura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A2322FE-B5E0-2E8F-4B0A-3F2F1D550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7599" y="3938589"/>
            <a:ext cx="5576711" cy="218757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Fare la lista delle soft Skills desiderate / richieste per la posizione:</a:t>
            </a:r>
          </a:p>
          <a:p>
            <a:pPr marL="0" indent="0">
              <a:buNone/>
            </a:pPr>
            <a:r>
              <a:rPr lang="it-IT" dirty="0"/>
              <a:t>Empatia, buona comunicazione, </a:t>
            </a:r>
            <a:r>
              <a:rPr lang="it-IT" dirty="0" err="1"/>
              <a:t>problem</a:t>
            </a:r>
            <a:r>
              <a:rPr lang="it-IT" dirty="0"/>
              <a:t> solving, flessibilità …..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59E8E6A4-8567-C712-1281-00C37D1F0E0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9601" y="1417638"/>
            <a:ext cx="5068710" cy="23685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it-IT" dirty="0"/>
              <a:t>Verificare se esiste un </a:t>
            </a:r>
            <a:r>
              <a:rPr lang="it-IT" sz="2400" b="1" dirty="0"/>
              <a:t>mansionario</a:t>
            </a:r>
            <a:r>
              <a:rPr lang="it-IT" dirty="0"/>
              <a:t> ovvero tutte le attività e competenze necessarie per ricoprire il ruolo  che stiamo selezionando per prossima assunzione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3" name="Segnaposto contenuto 8" descr="personale albergo.jpg">
            <a:extLst>
              <a:ext uri="{FF2B5EF4-FFF2-40B4-BE49-F238E27FC236}">
                <a16:creationId xmlns:a16="http://schemas.microsoft.com/office/drawing/2014/main" id="{E3346616-706B-D937-2D63-6A6771F0FE71}"/>
              </a:ext>
            </a:extLst>
          </p:cNvPr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795911" y="1417638"/>
            <a:ext cx="4097867" cy="2018506"/>
          </a:xfrm>
        </p:spPr>
      </p:pic>
    </p:spTree>
    <p:extLst>
      <p:ext uri="{BB962C8B-B14F-4D97-AF65-F5344CB8AC3E}">
        <p14:creationId xmlns:p14="http://schemas.microsoft.com/office/powerpoint/2010/main" val="1354971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77C22A-A5D7-BF6E-2B99-6BDC2B442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REDIGERE IL MANSIONARIO con requisiti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B1D55F3-58AE-958B-FDCF-704F63C15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MANSIONE:______________</a:t>
            </a:r>
          </a:p>
          <a:p>
            <a:r>
              <a:rPr lang="it-IT" dirty="0"/>
              <a:t>CONOSCENZE TECNICHE: ……</a:t>
            </a:r>
          </a:p>
          <a:p>
            <a:r>
              <a:rPr lang="it-IT" dirty="0"/>
              <a:t>COMPETENZE</a:t>
            </a:r>
          </a:p>
          <a:p>
            <a:r>
              <a:rPr lang="it-IT" dirty="0"/>
              <a:t>ANNI DI ESPERIENZA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716A370-A3E2-0B88-6C99-9F38C7156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it-IT" dirty="0"/>
              <a:t>SOFT SKILLS:</a:t>
            </a:r>
          </a:p>
          <a:p>
            <a:r>
              <a:rPr lang="it-IT" dirty="0"/>
              <a:t>BUONA EMPATIA</a:t>
            </a:r>
          </a:p>
          <a:p>
            <a:r>
              <a:rPr lang="it-IT" dirty="0"/>
              <a:t>PROBLEM SOLVING</a:t>
            </a:r>
          </a:p>
          <a:p>
            <a:r>
              <a:rPr lang="it-IT" dirty="0"/>
              <a:t>ORIENTATO ALL’OBIETTIVO</a:t>
            </a:r>
          </a:p>
          <a:p>
            <a:r>
              <a:rPr lang="it-IT" dirty="0"/>
              <a:t>FLESSIBILITA’</a:t>
            </a:r>
          </a:p>
          <a:p>
            <a:r>
              <a:rPr lang="it-IT" dirty="0"/>
              <a:t>_______________</a:t>
            </a:r>
          </a:p>
          <a:p>
            <a:r>
              <a:rPr lang="it-IT" dirty="0"/>
              <a:t>_______________</a:t>
            </a:r>
          </a:p>
          <a:p>
            <a:r>
              <a:rPr lang="it-IT" dirty="0"/>
              <a:t>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261571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B99258-289B-8B45-47D5-21D396620D76}"/>
              </a:ext>
            </a:extLst>
          </p:cNvPr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Canali di Ricerca Personale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3D0E18-FF26-44BA-FBF0-FADBB92AC42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it-IT" dirty="0"/>
              <a:t>LINKEDIN</a:t>
            </a:r>
          </a:p>
          <a:p>
            <a:r>
              <a:rPr lang="it-IT" dirty="0"/>
              <a:t>JOB IN TOURISM</a:t>
            </a:r>
          </a:p>
          <a:p>
            <a:r>
              <a:rPr lang="it-IT" dirty="0"/>
              <a:t>SUBITO.IT</a:t>
            </a:r>
          </a:p>
          <a:p>
            <a:r>
              <a:rPr lang="it-IT" dirty="0"/>
              <a:t>INSTAGRAM, FB</a:t>
            </a:r>
          </a:p>
          <a:p>
            <a:r>
              <a:rPr lang="it-IT" dirty="0"/>
              <a:t>CLIC LAVORO</a:t>
            </a:r>
          </a:p>
          <a:p>
            <a:r>
              <a:rPr lang="it-IT" dirty="0"/>
              <a:t>JOB POSTING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70BB44E-A270-5EBD-DC8A-12A929BE482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noFill/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it-IT" dirty="0"/>
          </a:p>
          <a:p>
            <a:r>
              <a:rPr lang="it-IT" dirty="0"/>
              <a:t>AZIENDE DI RICERCA E SELEZIONE</a:t>
            </a:r>
          </a:p>
          <a:p>
            <a:r>
              <a:rPr lang="it-IT" dirty="0"/>
              <a:t>SOCIETA’ DI SOMMINISTRAZIONE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E445BA20-4B57-98AF-138B-275BEC14EF0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pPr lvl="3"/>
            <a:endParaRPr lang="it-IT" dirty="0"/>
          </a:p>
          <a:p>
            <a:pPr lvl="3"/>
            <a:endParaRPr lang="it-IT" dirty="0"/>
          </a:p>
          <a:p>
            <a:r>
              <a:rPr lang="it-IT" dirty="0"/>
              <a:t>ASSOCIAZIONI DI CATEGORIA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0973D0F-2F46-1212-899A-0B871A6D61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/>
          <a:lstStyle/>
          <a:p>
            <a:endParaRPr lang="it-IT" dirty="0"/>
          </a:p>
          <a:p>
            <a:r>
              <a:rPr lang="it-IT" dirty="0"/>
              <a:t>IL PASSAPAROLA</a:t>
            </a:r>
          </a:p>
        </p:txBody>
      </p:sp>
    </p:spTree>
    <p:extLst>
      <p:ext uri="{BB962C8B-B14F-4D97-AF65-F5344CB8AC3E}">
        <p14:creationId xmlns:p14="http://schemas.microsoft.com/office/powerpoint/2010/main" val="965133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llout con freccia in giù 4">
            <a:extLst>
              <a:ext uri="{FF2B5EF4-FFF2-40B4-BE49-F238E27FC236}">
                <a16:creationId xmlns:a16="http://schemas.microsoft.com/office/drawing/2014/main" id="{85B26040-C33A-DF9A-3D71-FE67AC20AABC}"/>
              </a:ext>
            </a:extLst>
          </p:cNvPr>
          <p:cNvSpPr/>
          <p:nvPr/>
        </p:nvSpPr>
        <p:spPr>
          <a:xfrm>
            <a:off x="1703388" y="1484313"/>
            <a:ext cx="2952750" cy="1727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</a:rPr>
              <a:t>formato: anglo americano, europeo, …</a:t>
            </a:r>
          </a:p>
        </p:txBody>
      </p:sp>
      <p:sp>
        <p:nvSpPr>
          <p:cNvPr id="40975" name="Rectangle 15">
            <a:extLst>
              <a:ext uri="{FF2B5EF4-FFF2-40B4-BE49-F238E27FC236}">
                <a16:creationId xmlns:a16="http://schemas.microsoft.com/office/drawing/2014/main" id="{936B6E73-2A18-6F96-DE39-4142386EB0BA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1981200" y="620714"/>
            <a:ext cx="8229600" cy="796925"/>
          </a:xfrm>
        </p:spPr>
        <p:txBody>
          <a:bodyPr/>
          <a:lstStyle/>
          <a:p>
            <a:pPr eaLnBrk="1" hangingPunct="1"/>
            <a:r>
              <a:rPr lang="it-IT" altLang="it-IT" sz="3200" dirty="0"/>
              <a:t>Lettura  screening dei</a:t>
            </a:r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D645B940-0A84-CD38-EFE6-7EC40C0F653E}"/>
              </a:ext>
            </a:extLst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7850" y="3860801"/>
            <a:ext cx="2095500" cy="2181225"/>
          </a:xfrm>
          <a:noFill/>
        </p:spPr>
      </p:pic>
      <p:pic>
        <p:nvPicPr>
          <p:cNvPr id="40968" name="Picture 4" descr="Risultati immagini per foto MANAGER">
            <a:extLst>
              <a:ext uri="{FF2B5EF4-FFF2-40B4-BE49-F238E27FC236}">
                <a16:creationId xmlns:a16="http://schemas.microsoft.com/office/drawing/2014/main" id="{7FEE18C3-6D03-8DC6-1649-B45FE02CCBC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4292600"/>
            <a:ext cx="1417638" cy="2185988"/>
          </a:xfrm>
          <a:noFill/>
        </p:spPr>
      </p:pic>
      <p:sp>
        <p:nvSpPr>
          <p:cNvPr id="6" name="Callout con freccia in giù 5">
            <a:extLst>
              <a:ext uri="{FF2B5EF4-FFF2-40B4-BE49-F238E27FC236}">
                <a16:creationId xmlns:a16="http://schemas.microsoft.com/office/drawing/2014/main" id="{EFB12B78-C15C-6550-2D7E-0C46309484CA}"/>
              </a:ext>
            </a:extLst>
          </p:cNvPr>
          <p:cNvSpPr/>
          <p:nvPr/>
        </p:nvSpPr>
        <p:spPr>
          <a:xfrm>
            <a:off x="4800600" y="1484313"/>
            <a:ext cx="3168650" cy="1727200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</a:rPr>
              <a:t>Se è presente la foto dovrebbe essere con formato ed immagine professionale</a:t>
            </a:r>
          </a:p>
        </p:txBody>
      </p:sp>
      <p:pic>
        <p:nvPicPr>
          <p:cNvPr id="40971" name="Picture 6" descr="https://onegociador.files.wordpress.com/2010/03/business-woman.jpg">
            <a:extLst>
              <a:ext uri="{FF2B5EF4-FFF2-40B4-BE49-F238E27FC236}">
                <a16:creationId xmlns:a16="http://schemas.microsoft.com/office/drawing/2014/main" id="{BC60872B-297F-2BD7-8B3A-1B81AE0C14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4" y="2924175"/>
            <a:ext cx="1728787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llout con freccia in giù 8">
            <a:extLst>
              <a:ext uri="{FF2B5EF4-FFF2-40B4-BE49-F238E27FC236}">
                <a16:creationId xmlns:a16="http://schemas.microsoft.com/office/drawing/2014/main" id="{A6915BE7-0A8E-D8AB-CB1F-4E97E6496E94}"/>
              </a:ext>
            </a:extLst>
          </p:cNvPr>
          <p:cNvSpPr/>
          <p:nvPr/>
        </p:nvSpPr>
        <p:spPr>
          <a:xfrm>
            <a:off x="8183564" y="1484313"/>
            <a:ext cx="2232025" cy="2303462"/>
          </a:xfrm>
          <a:prstGeom prst="downArrow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>
                <a:solidFill>
                  <a:schemeClr val="tx1"/>
                </a:solidFill>
              </a:rPr>
              <a:t>Percorso studi: diploma, laurea, master, corsi di specializzazione</a:t>
            </a:r>
          </a:p>
        </p:txBody>
      </p:sp>
      <p:pic>
        <p:nvPicPr>
          <p:cNvPr id="13314" name="Picture 2">
            <a:extLst>
              <a:ext uri="{FF2B5EF4-FFF2-40B4-BE49-F238E27FC236}">
                <a16:creationId xmlns:a16="http://schemas.microsoft.com/office/drawing/2014/main" id="{F4BA708F-6F43-FCB5-0558-A07E52279CE1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03389" y="0"/>
            <a:ext cx="822325" cy="420688"/>
          </a:xfrm>
          <a:noFill/>
        </p:spPr>
      </p:pic>
      <p:sp>
        <p:nvSpPr>
          <p:cNvPr id="40979" name="Text Box 19">
            <a:extLst>
              <a:ext uri="{FF2B5EF4-FFF2-40B4-BE49-F238E27FC236}">
                <a16:creationId xmlns:a16="http://schemas.microsoft.com/office/drawing/2014/main" id="{96CFE39F-BE41-A73F-4AE5-758A739E5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1"/>
            <a:ext cx="5184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i="1" dirty="0">
                <a:latin typeface="Calibri" panose="020F0502020204030204" pitchFamily="34" charset="0"/>
              </a:rPr>
              <a:t>2.  Come leggere  un CV</a:t>
            </a:r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004E765A-E53E-B682-7CD2-45D6F305A52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8183564" y="3787775"/>
            <a:ext cx="3523014" cy="23383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/>
              <a:t>Le informazioni irrilevanti a volte sono le più importanti per capire il candidato: sport , hobby </a:t>
            </a:r>
            <a:r>
              <a:rPr lang="it-IT" sz="2400" dirty="0" err="1"/>
              <a:t>etc..per</a:t>
            </a:r>
            <a:r>
              <a:rPr lang="it-IT" sz="2400" dirty="0"/>
              <a:t> fare la domanda informale e capire un po’ la tipologia di persona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0975" grpId="0"/>
      <p:bldP spid="6" grpId="0" animBg="1"/>
      <p:bldP spid="9" grpId="0" animBg="1"/>
      <p:bldP spid="409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EEF28A-09B3-B071-02E7-E8965F7AD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Il colloquio di selezione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7895C5-1CF4-CD15-279E-BB06238160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ON LINE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Utilizzare </a:t>
            </a:r>
            <a:r>
              <a:rPr lang="it-IT" dirty="0" err="1">
                <a:solidFill>
                  <a:schemeClr val="accent1">
                    <a:lumMod val="75000"/>
                  </a:schemeClr>
                </a:solidFill>
              </a:rPr>
              <a:t>whatsApp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, Skype ….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Sguardo sulla telecamera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Una domanda informale 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Domande tecniche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Domanda di ritorno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Fine selezione ringraziamento ed informare il candidato come procederà la selezione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Se è tra la rosa dei candidati fissate un colloquio in presenza.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Se l’esito è negativo, inviate mail o sms ringraziando e comunicate che  la scelta è verso altri candidati e che comunque terrete in evidenza il cv per eventuali altre selezioni. </a:t>
            </a:r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6A1BE1F-8244-30D6-8178-77E01C8C7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53635" cy="4667250"/>
          </a:xfr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In presenza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Fissare luogo ed orario, dedicare 30 minuti al candidato, (suoneria cellullare muta)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Mettere a proprio agio il candidato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Stessa serie di domande del colloquio on line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Una domanda su eventuale sport o hobby che avete letto sul cv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Chiedete esempi di situazioni particolari dove ha affrontato un problema e come lo ha risolto (verificare se lo ha risolto da solo o con aiuti di colleghi) 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Osservate il linguaggio del corpo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Fate la domanda di ritorno e valutate la risposta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Se positivo , chiedete la sua disponibilità.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Poi verificate le referenze</a:t>
            </a:r>
          </a:p>
          <a:p>
            <a:pPr algn="just"/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Se negativo risponderete dopo 1 o 2 giorni per mail o sms ringraziando per aver partecipato alla selezione etc..</a:t>
            </a:r>
          </a:p>
          <a:p>
            <a:pPr algn="just"/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788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B2D1EA-7A4F-C20B-0284-D2FB32E8E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Offerta Contrattuale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3CEA03-8328-1E63-0274-20CDD5B1D2F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/>
              <a:t>Proposta contrattuale per iscritto definendo:</a:t>
            </a:r>
          </a:p>
          <a:p>
            <a:r>
              <a:rPr lang="it-IT" dirty="0"/>
              <a:t>tipologia contratto</a:t>
            </a:r>
          </a:p>
          <a:p>
            <a:r>
              <a:rPr lang="it-IT" dirty="0"/>
              <a:t>Mansione</a:t>
            </a:r>
          </a:p>
          <a:p>
            <a:r>
              <a:rPr lang="it-IT" dirty="0"/>
              <a:t>Livello</a:t>
            </a:r>
          </a:p>
          <a:p>
            <a:r>
              <a:rPr lang="it-IT" dirty="0"/>
              <a:t>Retribuzione</a:t>
            </a:r>
          </a:p>
          <a:p>
            <a:r>
              <a:rPr lang="it-IT" dirty="0"/>
              <a:t>Periodo di prova</a:t>
            </a:r>
          </a:p>
          <a:p>
            <a:r>
              <a:rPr lang="it-IT" dirty="0"/>
              <a:t>Tempo di accettazione della proposta 5 o 7 giorni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4097C1-A8B5-3CC5-2726-06B99A51FF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Quando a vostra proposta contrattuale è stata accettata per iscritto inviate elenco dei documenti necessari per l’assunzione</a:t>
            </a:r>
          </a:p>
          <a:p>
            <a:r>
              <a:rPr lang="it-IT" dirty="0"/>
              <a:t>Inviate tutti i documenti alla vostra Direzione Generale o Ufficio del Personale per stipula contratto di assunzione come da accordi presi con il candidato </a:t>
            </a:r>
          </a:p>
        </p:txBody>
      </p:sp>
    </p:spTree>
    <p:extLst>
      <p:ext uri="{BB962C8B-B14F-4D97-AF65-F5344CB8AC3E}">
        <p14:creationId xmlns:p14="http://schemas.microsoft.com/office/powerpoint/2010/main" val="3082247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588</Words>
  <Application>Microsoft Office PowerPoint</Application>
  <PresentationFormat>Widescreen</PresentationFormat>
  <Paragraphs>86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La funzione del HR in azienda</vt:lpstr>
      <vt:lpstr>Selezione del personale </vt:lpstr>
      <vt:lpstr>Costruzione del profilo in ricerca x la selezione</vt:lpstr>
      <vt:lpstr>REDIGERE IL MANSIONARIO con requisiti</vt:lpstr>
      <vt:lpstr>Canali di Ricerca Personale</vt:lpstr>
      <vt:lpstr>Lettura  screening dei</vt:lpstr>
      <vt:lpstr>Il colloquio di selezione</vt:lpstr>
      <vt:lpstr>Offerta Contrattuale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funzione del HR in azienda</dc:title>
  <dc:creator>scientificware30-1</dc:creator>
  <cp:lastModifiedBy>scientificware30-1</cp:lastModifiedBy>
  <cp:revision>3</cp:revision>
  <dcterms:created xsi:type="dcterms:W3CDTF">2023-04-16T22:33:51Z</dcterms:created>
  <dcterms:modified xsi:type="dcterms:W3CDTF">2023-04-23T22:36:16Z</dcterms:modified>
</cp:coreProperties>
</file>